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279" r:id="rId3"/>
    <p:sldId id="276" r:id="rId4"/>
    <p:sldId id="280" r:id="rId5"/>
    <p:sldId id="281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52" userDrawn="1">
          <p15:clr>
            <a:srgbClr val="A4A3A4"/>
          </p15:clr>
        </p15:guide>
        <p15:guide id="2" pos="688" userDrawn="1">
          <p15:clr>
            <a:srgbClr val="A4A3A4"/>
          </p15:clr>
        </p15:guide>
        <p15:guide id="3" pos="7015" userDrawn="1">
          <p15:clr>
            <a:srgbClr val="A4A3A4"/>
          </p15:clr>
        </p15:guide>
        <p15:guide id="4" orient="horz" pos="5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84AD"/>
    <a:srgbClr val="014E6A"/>
    <a:srgbClr val="AE0203"/>
    <a:srgbClr val="711000"/>
    <a:srgbClr val="01431D"/>
    <a:srgbClr val="01621F"/>
    <a:srgbClr val="AF0000"/>
    <a:srgbClr val="DCE797"/>
    <a:srgbClr val="637067"/>
    <a:srgbClr val="89D7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59101" autoAdjust="0"/>
  </p:normalViewPr>
  <p:slideViewPr>
    <p:cSldViewPr snapToGrid="0">
      <p:cViewPr varScale="1">
        <p:scale>
          <a:sx n="65" d="100"/>
          <a:sy n="65" d="100"/>
        </p:scale>
        <p:origin x="1458" y="66"/>
      </p:cViewPr>
      <p:guideLst>
        <p:guide orient="horz" pos="3952"/>
        <p:guide pos="688"/>
        <p:guide pos="7015"/>
        <p:guide orient="horz" pos="55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5FAC0-4E78-4B4A-9ADA-EE7413CBA2A2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8E8FE-40DA-41DC-AE77-8790382988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943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A302A-66E2-45C0-9113-4E5747328F9F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40E3B-F9C0-48B6-A129-4D327DD306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972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页面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统一为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16:9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宽幅画面比例尺寸；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统一格式为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或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PPTX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dirty="0" smtClean="0"/>
              <a:t>中文：</a:t>
            </a:r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dirty="0" smtClean="0"/>
              <a:t>1. </a:t>
            </a:r>
            <a:r>
              <a:rPr lang="zh-CN" altLang="en-US" dirty="0" smtClean="0"/>
              <a:t>课名：微软雅黑</a:t>
            </a:r>
            <a:r>
              <a:rPr lang="en-US" altLang="zh-CN" dirty="0" smtClean="0"/>
              <a:t>48</a:t>
            </a:r>
            <a:r>
              <a:rPr lang="zh-CN" altLang="en-US" dirty="0" smtClean="0"/>
              <a:t>号字；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sz="1200" b="0" dirty="0" smtClean="0"/>
              <a:t>（第一课时）</a:t>
            </a:r>
            <a:r>
              <a:rPr lang="zh-CN" altLang="en-US" dirty="0" smtClean="0"/>
              <a:t>：微软雅黑</a:t>
            </a:r>
            <a:r>
              <a:rPr lang="en-US" altLang="zh-CN" dirty="0" smtClean="0"/>
              <a:t>32</a:t>
            </a:r>
            <a:r>
              <a:rPr lang="zh-CN" altLang="en-US" dirty="0" smtClean="0"/>
              <a:t>号字；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3.</a:t>
            </a:r>
            <a:r>
              <a:rPr lang="zh-CN" altLang="en-US" dirty="0" smtClean="0"/>
              <a:t>学校名称：请填写全称；</a:t>
            </a:r>
            <a:endParaRPr lang="en-US" altLang="zh-CN" b="1" dirty="0" smtClean="0"/>
          </a:p>
          <a:p>
            <a:r>
              <a:rPr lang="en-US" altLang="zh-CN" dirty="0" smtClean="0"/>
              <a:t>4.</a:t>
            </a:r>
            <a:r>
              <a:rPr lang="zh-CN" altLang="en-US" dirty="0" smtClean="0"/>
              <a:t>学科、年级、主讲人、学校：华文楷体</a:t>
            </a:r>
            <a:r>
              <a:rPr lang="en-US" altLang="zh-CN" dirty="0" smtClean="0"/>
              <a:t>28</a:t>
            </a:r>
            <a:r>
              <a:rPr lang="zh-CN" altLang="en-US" dirty="0" smtClean="0"/>
              <a:t>号字（具体根据文字量可适当调整）。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英文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1.</a:t>
            </a:r>
            <a:r>
              <a:rPr lang="zh-CN" altLang="en-US" dirty="0" smtClean="0"/>
              <a:t>课名：字体以</a:t>
            </a:r>
            <a:r>
              <a:rPr lang="en-US" altLang="zh-CN" dirty="0" smtClean="0"/>
              <a:t>Times New Roman</a:t>
            </a:r>
            <a:r>
              <a:rPr lang="zh-CN" altLang="en-US" dirty="0" smtClean="0"/>
              <a:t>为主，字号一般使用</a:t>
            </a:r>
            <a:r>
              <a:rPr lang="en-US" altLang="zh-CN" dirty="0" smtClean="0"/>
              <a:t>32—36</a:t>
            </a:r>
            <a:r>
              <a:rPr lang="zh-CN" altLang="en-US" dirty="0" smtClean="0"/>
              <a:t>号，特别强调可以用</a:t>
            </a:r>
            <a:r>
              <a:rPr lang="en-US" altLang="zh-CN" dirty="0" smtClean="0"/>
              <a:t>40</a:t>
            </a:r>
            <a:r>
              <a:rPr lang="zh-CN" altLang="en-US" dirty="0" smtClean="0"/>
              <a:t>号；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（</a:t>
            </a:r>
            <a:r>
              <a:rPr lang="en-US" altLang="zh-CN" dirty="0" smtClean="0"/>
              <a:t>Period</a:t>
            </a:r>
            <a:r>
              <a:rPr lang="en-US" altLang="zh-CN" baseline="0" dirty="0" smtClean="0"/>
              <a:t> 1</a:t>
            </a:r>
            <a:r>
              <a:rPr lang="zh-CN" altLang="en-US" dirty="0" smtClean="0"/>
              <a:t>）：字体使用</a:t>
            </a:r>
            <a:r>
              <a:rPr lang="en-US" altLang="zh-CN" dirty="0" smtClean="0"/>
              <a:t>Arial</a:t>
            </a:r>
            <a:r>
              <a:rPr lang="zh-CN" altLang="en-US" dirty="0" smtClean="0"/>
              <a:t>，字号为</a:t>
            </a:r>
            <a:r>
              <a:rPr lang="en-US" altLang="zh-CN" dirty="0" smtClean="0"/>
              <a:t>28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正文一般用</a:t>
            </a:r>
            <a:r>
              <a:rPr lang="en-US" altLang="zh-CN" dirty="0" smtClean="0"/>
              <a:t>24—28</a:t>
            </a:r>
            <a:r>
              <a:rPr lang="zh-CN" altLang="en-US" dirty="0" smtClean="0"/>
              <a:t>号，特别强调可用</a:t>
            </a:r>
            <a:r>
              <a:rPr lang="en-US" altLang="zh-CN" dirty="0" smtClean="0"/>
              <a:t>32</a:t>
            </a:r>
            <a:r>
              <a:rPr lang="zh-CN" altLang="en-US" dirty="0" smtClean="0"/>
              <a:t>号。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注意标点的规范（例如：中文省略号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为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……，可用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Shift+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数字键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打出中文省略号，英文省略号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为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932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请注意：</a:t>
            </a: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1.</a:t>
            </a:r>
            <a:r>
              <a:rPr lang="zh-CN" altLang="en-US" dirty="0" smtClean="0"/>
              <a:t>正文标题为：黑体，</a:t>
            </a:r>
            <a:r>
              <a:rPr lang="en-US" altLang="zh-CN" dirty="0" smtClean="0"/>
              <a:t>30</a:t>
            </a:r>
            <a:r>
              <a:rPr lang="zh-CN" altLang="en-US" dirty="0" smtClean="0"/>
              <a:t>号字；</a:t>
            </a: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2.</a:t>
            </a:r>
            <a:r>
              <a:rPr lang="zh-CN" altLang="en-US" dirty="0" smtClean="0"/>
              <a:t>正文内容为：华文楷体，尽量不小于</a:t>
            </a:r>
            <a:r>
              <a:rPr lang="en-US" altLang="zh-CN" dirty="0" smtClean="0"/>
              <a:t>24</a:t>
            </a:r>
            <a:r>
              <a:rPr lang="zh-CN" altLang="en-US" dirty="0" smtClean="0"/>
              <a:t>号，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特殊辅助性文字不低于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18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；</a:t>
            </a:r>
            <a:r>
              <a:rPr lang="zh-CN" altLang="en-US" dirty="0" smtClean="0"/>
              <a:t>根据文字量可适当调整。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内容文字一行一般</a:t>
            </a:r>
            <a:r>
              <a:rPr lang="zh-CN" altLang="zh-CN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不能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超过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个字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，单页文字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一般不能超过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行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拍摄版本呈现内容务必与上传版本呈现的内容完全一致。</a:t>
            </a: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英文</a:t>
            </a: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1.</a:t>
            </a:r>
            <a:r>
              <a:rPr lang="zh-CN" altLang="en-US" dirty="0" smtClean="0"/>
              <a:t>正文标题为：以</a:t>
            </a:r>
            <a:r>
              <a:rPr lang="en-US" altLang="zh-CN" dirty="0" smtClean="0"/>
              <a:t>Times New Roman</a:t>
            </a:r>
            <a:r>
              <a:rPr lang="zh-CN" altLang="en-US" dirty="0" smtClean="0"/>
              <a:t>为主</a:t>
            </a:r>
            <a:r>
              <a:rPr lang="en-US" altLang="zh-CN" dirty="0" smtClean="0"/>
              <a:t>,</a:t>
            </a:r>
            <a:r>
              <a:rPr lang="zh-CN" altLang="en-US" dirty="0" smtClean="0"/>
              <a:t>可搭配使用</a:t>
            </a:r>
            <a:r>
              <a:rPr lang="en-US" altLang="zh-CN" dirty="0" smtClean="0"/>
              <a:t>Arial</a:t>
            </a:r>
            <a:r>
              <a:rPr lang="zh-CN" altLang="en-US" dirty="0" smtClean="0"/>
              <a:t>。字号为</a:t>
            </a:r>
            <a:r>
              <a:rPr lang="en-US" altLang="zh-CN" dirty="0" smtClean="0"/>
              <a:t>32—36</a:t>
            </a:r>
            <a:r>
              <a:rPr lang="zh-CN" altLang="en-US" dirty="0" smtClean="0"/>
              <a:t>号，特别强调可以用</a:t>
            </a:r>
            <a:r>
              <a:rPr lang="en-US" altLang="zh-CN" dirty="0" smtClean="0"/>
              <a:t>40</a:t>
            </a:r>
            <a:r>
              <a:rPr lang="zh-CN" altLang="en-US" dirty="0" smtClean="0"/>
              <a:t>号。</a:t>
            </a: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2.</a:t>
            </a:r>
            <a:r>
              <a:rPr lang="zh-CN" altLang="en-US" dirty="0" smtClean="0"/>
              <a:t>正文内容为：以</a:t>
            </a:r>
            <a:r>
              <a:rPr lang="en-US" altLang="zh-CN" dirty="0" smtClean="0"/>
              <a:t>Times New Roman</a:t>
            </a:r>
            <a:r>
              <a:rPr lang="zh-CN" altLang="en-US" dirty="0" smtClean="0"/>
              <a:t>为主</a:t>
            </a:r>
            <a:r>
              <a:rPr lang="en-US" altLang="zh-CN" dirty="0" smtClean="0"/>
              <a:t>,</a:t>
            </a:r>
            <a:r>
              <a:rPr lang="zh-CN" altLang="en-US" dirty="0" smtClean="0"/>
              <a:t>可搭配使用</a:t>
            </a:r>
            <a:r>
              <a:rPr lang="en-US" altLang="zh-CN" dirty="0" smtClean="0"/>
              <a:t>Arial</a:t>
            </a:r>
            <a:r>
              <a:rPr lang="zh-CN" altLang="en-US" dirty="0" smtClean="0"/>
              <a:t>。字号为</a:t>
            </a:r>
            <a:r>
              <a:rPr lang="en-US" altLang="zh-CN" dirty="0" smtClean="0"/>
              <a:t>24—28</a:t>
            </a:r>
            <a:r>
              <a:rPr lang="zh-CN" altLang="en-US" dirty="0" smtClean="0"/>
              <a:t>号，特别强调可用</a:t>
            </a:r>
            <a:r>
              <a:rPr lang="en-US" altLang="zh-CN" dirty="0" smtClean="0"/>
              <a:t>32</a:t>
            </a:r>
            <a:r>
              <a:rPr lang="zh-CN" altLang="en-US" dirty="0" smtClean="0"/>
              <a:t>号。</a:t>
            </a: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英文每行一般</a:t>
            </a:r>
            <a:r>
              <a:rPr lang="zh-CN" altLang="zh-CN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不能超过</a:t>
            </a:r>
            <a:r>
              <a:rPr lang="en-US" altLang="zh-CN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</a:t>
            </a:r>
            <a:r>
              <a:rPr lang="zh-CN" altLang="zh-CN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个单词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；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单页文字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一般不能超过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行。</a:t>
            </a:r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128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829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851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2969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A6CA-0CF8-4C0F-A4EF-5C6C0D45FAAD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A902-E013-4FF5-9CBD-78113C78402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0" name="标题 1"/>
          <p:cNvSpPr txBox="1">
            <a:spLocks/>
          </p:cNvSpPr>
          <p:nvPr userDrawn="1"/>
        </p:nvSpPr>
        <p:spPr>
          <a:xfrm>
            <a:off x="1162578" y="728664"/>
            <a:ext cx="6682317" cy="7704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dirty="0" smtClean="0">
                <a:solidFill>
                  <a:schemeClr val="bg1"/>
                </a:solidFill>
              </a:rPr>
              <a:t>基础教育</a:t>
            </a:r>
            <a:r>
              <a:rPr lang="zh-CN" altLang="en-US" sz="3200" dirty="0" smtClean="0">
                <a:solidFill>
                  <a:schemeClr val="bg1"/>
                </a:solidFill>
              </a:rPr>
              <a:t>精品</a:t>
            </a:r>
            <a:r>
              <a:rPr lang="zh-CN" altLang="en-US" sz="3200" dirty="0" smtClean="0">
                <a:solidFill>
                  <a:schemeClr val="bg1"/>
                </a:solidFill>
              </a:rPr>
              <a:t>课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53079" y="2830103"/>
            <a:ext cx="409575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866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31800" y="365125"/>
            <a:ext cx="2133600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4317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仅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2960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5A6CA-0CF8-4C0F-A4EF-5C6C0D45FAAD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8A902-E013-4FF5-9CBD-78113C784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920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6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1055688" y="2044237"/>
            <a:ext cx="10080625" cy="1006475"/>
          </a:xfrm>
          <a:prstGeom prst="rect">
            <a:avLst/>
          </a:prstGeom>
        </p:spPr>
        <p:txBody>
          <a:bodyPr/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陋室铭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（第一课时）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1395663" y="3771491"/>
            <a:ext cx="9496946" cy="9943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/>
              <a:t>年    级</a:t>
            </a:r>
            <a:r>
              <a:rPr lang="zh-CN" altLang="en-US" sz="2800" dirty="0" smtClean="0"/>
              <a:t>：一年级                     学    </a:t>
            </a:r>
            <a:r>
              <a:rPr lang="zh-CN" altLang="en-US" sz="2800" dirty="0"/>
              <a:t>科</a:t>
            </a:r>
            <a:r>
              <a:rPr lang="zh-CN" altLang="en-US" sz="2800" dirty="0" smtClean="0"/>
              <a:t>：语文（统编版）</a:t>
            </a:r>
            <a:endParaRPr lang="zh-CN" altLang="en-US" sz="2800" dirty="0"/>
          </a:p>
          <a:p>
            <a:r>
              <a:rPr lang="zh-CN" altLang="en-US" sz="2800" dirty="0" smtClean="0"/>
              <a:t>主讲人：李小红                     学    校：</a:t>
            </a:r>
            <a:r>
              <a:rPr lang="en-US" altLang="zh-CN" sz="2800" dirty="0"/>
              <a:t>XX</a:t>
            </a:r>
            <a:r>
              <a:rPr lang="zh-CN" altLang="en-US" sz="2800" dirty="0" smtClean="0"/>
              <a:t>学校</a:t>
            </a:r>
            <a:endParaRPr lang="en-US" altLang="zh-CN" sz="2800" dirty="0" smtClean="0"/>
          </a:p>
        </p:txBody>
      </p:sp>
    </p:spTree>
    <p:extLst>
      <p:ext uri="{BB962C8B-B14F-4D97-AF65-F5344CB8AC3E}">
        <p14:creationId xmlns:p14="http://schemas.microsoft.com/office/powerpoint/2010/main" val="406635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031596" y="1933089"/>
            <a:ext cx="4779942" cy="540000"/>
            <a:chOff x="996173" y="2188583"/>
            <a:chExt cx="4779942" cy="540000"/>
          </a:xfrm>
        </p:grpSpPr>
        <p:grpSp>
          <p:nvGrpSpPr>
            <p:cNvPr id="18" name="组合 17"/>
            <p:cNvGrpSpPr/>
            <p:nvPr/>
          </p:nvGrpSpPr>
          <p:grpSpPr>
            <a:xfrm>
              <a:off x="996173" y="2188583"/>
              <a:ext cx="3287795" cy="540000"/>
              <a:chOff x="1635964" y="1686127"/>
              <a:chExt cx="3662867" cy="601602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1852333" y="1729911"/>
                <a:ext cx="3446498" cy="528105"/>
              </a:xfrm>
              <a:prstGeom prst="roundRect">
                <a:avLst/>
              </a:prstGeom>
              <a:solidFill>
                <a:srgbClr val="01431D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 rot="18614181">
                <a:off x="1635965" y="1686126"/>
                <a:ext cx="601602" cy="601603"/>
              </a:xfrm>
              <a:prstGeom prst="rect">
                <a:avLst/>
              </a:prstGeom>
              <a:solidFill>
                <a:srgbClr val="01621F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1060994" y="2238645"/>
              <a:ext cx="47151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prstClr val="white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1    </a:t>
              </a:r>
              <a:r>
                <a:rPr lang="zh-CN" altLang="en-US" sz="2400" dirty="0" smtClean="0">
                  <a:solidFill>
                    <a:prstClr val="white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小小百家讲堂</a:t>
              </a:r>
              <a:endParaRPr lang="zh-CN" altLang="en-US" sz="2400" dirty="0">
                <a:solidFill>
                  <a:prstClr val="white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499557" y="2579727"/>
            <a:ext cx="6520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山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不在高，有仙则名。水不在深，有龙则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灵。</a:t>
            </a:r>
            <a:endParaRPr lang="zh-CN" altLang="en-US" sz="24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031595" y="4378131"/>
            <a:ext cx="4803810" cy="540000"/>
            <a:chOff x="996172" y="4633625"/>
            <a:chExt cx="4803810" cy="540000"/>
          </a:xfrm>
        </p:grpSpPr>
        <p:grpSp>
          <p:nvGrpSpPr>
            <p:cNvPr id="23" name="组合 22"/>
            <p:cNvGrpSpPr/>
            <p:nvPr/>
          </p:nvGrpSpPr>
          <p:grpSpPr>
            <a:xfrm>
              <a:off x="996172" y="4633625"/>
              <a:ext cx="3287795" cy="540000"/>
              <a:chOff x="1635964" y="1686127"/>
              <a:chExt cx="3662867" cy="601602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1852333" y="1729911"/>
                <a:ext cx="3446498" cy="528105"/>
              </a:xfrm>
              <a:prstGeom prst="roundRect">
                <a:avLst/>
              </a:prstGeom>
              <a:solidFill>
                <a:srgbClr val="711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 rot="18614181">
                <a:off x="1635965" y="1686126"/>
                <a:ext cx="601602" cy="601603"/>
              </a:xfrm>
              <a:prstGeom prst="rect">
                <a:avLst/>
              </a:prstGeom>
              <a:solidFill>
                <a:srgbClr val="A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1084861" y="4677005"/>
              <a:ext cx="47151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prstClr val="white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1    </a:t>
              </a:r>
              <a:r>
                <a:rPr lang="zh-CN" altLang="en-US" sz="2400" dirty="0" smtClean="0">
                  <a:solidFill>
                    <a:prstClr val="white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小小百家讲堂</a:t>
              </a:r>
              <a:endParaRPr lang="zh-CN" altLang="en-US" sz="2400" dirty="0">
                <a:solidFill>
                  <a:prstClr val="white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2499557" y="5015545"/>
            <a:ext cx="6708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山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不在高，有仙则名。水不在深，有龙则灵。</a:t>
            </a:r>
          </a:p>
        </p:txBody>
      </p:sp>
      <p:sp>
        <p:nvSpPr>
          <p:cNvPr id="31" name="标题 27"/>
          <p:cNvSpPr>
            <a:spLocks noGrp="1"/>
          </p:cNvSpPr>
          <p:nvPr>
            <p:ph type="title" idx="4294967295"/>
          </p:nvPr>
        </p:nvSpPr>
        <p:spPr>
          <a:xfrm>
            <a:off x="2036983" y="1081965"/>
            <a:ext cx="8208963" cy="57436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altLang="en-US" sz="3000" dirty="0" smtClean="0"/>
              <a:t>陋室铭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031595" y="3168328"/>
            <a:ext cx="4803810" cy="540000"/>
            <a:chOff x="996172" y="3505024"/>
            <a:chExt cx="4803810" cy="540000"/>
          </a:xfrm>
        </p:grpSpPr>
        <p:grpSp>
          <p:nvGrpSpPr>
            <p:cNvPr id="28" name="组合 27"/>
            <p:cNvGrpSpPr/>
            <p:nvPr/>
          </p:nvGrpSpPr>
          <p:grpSpPr>
            <a:xfrm>
              <a:off x="996172" y="3505024"/>
              <a:ext cx="3287795" cy="540000"/>
              <a:chOff x="1635964" y="1686127"/>
              <a:chExt cx="3662867" cy="601602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1852333" y="1729911"/>
                <a:ext cx="3446498" cy="528105"/>
              </a:xfrm>
              <a:prstGeom prst="roundRect">
                <a:avLst/>
              </a:prstGeom>
              <a:solidFill>
                <a:srgbClr val="014E6A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 rot="18614181">
                <a:off x="1635965" y="1686126"/>
                <a:ext cx="601602" cy="601603"/>
              </a:xfrm>
              <a:prstGeom prst="rect">
                <a:avLst/>
              </a:prstGeom>
              <a:solidFill>
                <a:srgbClr val="1784AD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1084861" y="3548404"/>
              <a:ext cx="47151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prstClr val="white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1    </a:t>
              </a:r>
              <a:r>
                <a:rPr lang="zh-CN" altLang="en-US" sz="2400" dirty="0" smtClean="0">
                  <a:solidFill>
                    <a:prstClr val="white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小小百家讲堂</a:t>
              </a:r>
              <a:endParaRPr lang="zh-CN" altLang="en-US" sz="2400" dirty="0">
                <a:solidFill>
                  <a:prstClr val="white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499557" y="3886944"/>
            <a:ext cx="6708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山不在高，有仙则名。水不在深，有龙则灵。</a:t>
            </a:r>
          </a:p>
        </p:txBody>
      </p:sp>
    </p:spTree>
    <p:extLst>
      <p:ext uri="{BB962C8B-B14F-4D97-AF65-F5344CB8AC3E}">
        <p14:creationId xmlns:p14="http://schemas.microsoft.com/office/powerpoint/2010/main" val="350940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3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7" name="矩形 6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3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16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311593" y="2494949"/>
            <a:ext cx="76522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山</a:t>
            </a:r>
            <a:r>
              <a:rPr lang="zh-CN" altLang="en-US" sz="28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不在高，有仙则名。水不在深，有龙则灵。斯是陋室，惟吾德馨。苔痕上阶绿，草色入帘青。谈笑有鸿儒，往来无白丁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可以</a:t>
            </a:r>
            <a:r>
              <a:rPr lang="zh-CN" altLang="en-US" sz="28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调素琴，阅金经。无丝竹之乱耳，无案牍之劳形。南阳诸葛庐，西蜀子云亭。孔子云：何陋之有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？</a:t>
            </a:r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59347" y="1416337"/>
            <a:ext cx="55567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陋室</a:t>
            </a:r>
            <a:r>
              <a:rPr lang="zh-CN" altLang="en-US" sz="30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铭</a:t>
            </a:r>
            <a:endParaRPr lang="zh-CN" altLang="en-US" sz="3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603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E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E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178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311593" y="2494949"/>
            <a:ext cx="76522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山</a:t>
            </a:r>
            <a:r>
              <a:rPr lang="zh-CN" altLang="en-US" sz="28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不在高，有仙则名。水不在深，有龙则灵。斯是陋室，惟吾德馨。苔痕上阶绿，草色入帘青。谈笑有鸿儒，往来无白丁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可以</a:t>
            </a:r>
            <a:r>
              <a:rPr lang="zh-CN" altLang="en-US" sz="28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调素琴，阅金经。无丝竹之乱耳，无案牍之劳形。南阳诸葛庐，西蜀子云亭。孔子云：何陋之有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？</a:t>
            </a:r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359347" y="1416337"/>
            <a:ext cx="55567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陋室</a:t>
            </a:r>
            <a:r>
              <a:rPr lang="zh-CN" altLang="en-US" sz="30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铭</a:t>
            </a:r>
            <a:endParaRPr lang="zh-CN" altLang="en-US" sz="3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870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711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711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AE02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E0203"/>
                </a:solidFill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311593" y="2494949"/>
            <a:ext cx="76522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山</a:t>
            </a:r>
            <a:r>
              <a:rPr lang="zh-CN" altLang="en-US" sz="28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不在高，有仙则名。水不在深，有龙则灵。斯是陋室，惟吾德馨。苔痕上阶绿，草色入帘青。谈笑有鸿儒，往来无白丁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可以</a:t>
            </a:r>
            <a:r>
              <a:rPr lang="zh-CN" altLang="en-US" sz="28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调素琴，阅金经。无丝竹之乱耳，无案牍之劳形。南阳诸葛庐，西蜀子云亭。孔子云：何陋之有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？</a:t>
            </a:r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359347" y="1416337"/>
            <a:ext cx="55567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陋室</a:t>
            </a:r>
            <a:r>
              <a:rPr lang="zh-CN" altLang="en-US" sz="30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铭</a:t>
            </a:r>
            <a:endParaRPr lang="zh-CN" altLang="en-US" sz="3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592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699</Words>
  <Application>Microsoft Office PowerPoint</Application>
  <PresentationFormat>宽屏</PresentationFormat>
  <Paragraphs>49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黑体</vt:lpstr>
      <vt:lpstr>华文楷体</vt:lpstr>
      <vt:lpstr>宋体</vt:lpstr>
      <vt:lpstr>微软雅黑</vt:lpstr>
      <vt:lpstr>Arial</vt:lpstr>
      <vt:lpstr>Calibri</vt:lpstr>
      <vt:lpstr>Office 主题</vt:lpstr>
      <vt:lpstr>陋室铭（第一课时）</vt:lpstr>
      <vt:lpstr>陋室铭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陈伟玲</dc:creator>
  <cp:lastModifiedBy>huang zhinan</cp:lastModifiedBy>
  <cp:revision>125</cp:revision>
  <dcterms:created xsi:type="dcterms:W3CDTF">2020-02-05T11:17:56Z</dcterms:created>
  <dcterms:modified xsi:type="dcterms:W3CDTF">2021-09-01T04:52:05Z</dcterms:modified>
</cp:coreProperties>
</file>